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70" r:id="rId13"/>
    <p:sldId id="269" r:id="rId14"/>
    <p:sldId id="267" r:id="rId15"/>
    <p:sldId id="268" r:id="rId1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00" autoAdjust="0"/>
    <p:restoredTop sz="94660"/>
  </p:normalViewPr>
  <p:slideViewPr>
    <p:cSldViewPr snapToGrid="0">
      <p:cViewPr varScale="1">
        <p:scale>
          <a:sx n="74" d="100"/>
          <a:sy n="74" d="100"/>
        </p:scale>
        <p:origin x="576" y="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media/image5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9213" y="2514600"/>
            <a:ext cx="8915399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79B518-59CB-42C8-B22E-3D0983701112}" type="datetimeFigureOut">
              <a:rPr lang="es-EC" smtClean="0"/>
              <a:t>22/12/2025</a:t>
            </a:fld>
            <a:endParaRPr lang="es-EC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C"/>
          </a:p>
        </p:txBody>
      </p:sp>
      <p:sp>
        <p:nvSpPr>
          <p:cNvPr id="7" name="Freeform 6"/>
          <p:cNvSpPr/>
          <p:nvPr/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4529540"/>
            <a:ext cx="779767" cy="365125"/>
          </a:xfrm>
        </p:spPr>
        <p:txBody>
          <a:bodyPr/>
          <a:lstStyle/>
          <a:p>
            <a:fld id="{A0B926F4-5C74-48C2-B1AB-911FD41ABC6B}" type="slidenum">
              <a:rPr lang="es-EC" smtClean="0"/>
              <a:t>‹Nº›</a:t>
            </a:fld>
            <a:endParaRPr lang="es-EC"/>
          </a:p>
        </p:txBody>
      </p:sp>
    </p:spTree>
    <p:extLst>
      <p:ext uri="{BB962C8B-B14F-4D97-AF65-F5344CB8AC3E}">
        <p14:creationId xmlns:p14="http://schemas.microsoft.com/office/powerpoint/2010/main" val="37304969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y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09600"/>
            <a:ext cx="8915399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79B518-59CB-42C8-B22E-3D0983701112}" type="datetimeFigureOut">
              <a:rPr lang="es-EC" smtClean="0"/>
              <a:t>22/12/2025</a:t>
            </a:fld>
            <a:endParaRPr lang="es-EC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C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A0B926F4-5C74-48C2-B1AB-911FD41ABC6B}" type="slidenum">
              <a:rPr lang="es-EC" smtClean="0"/>
              <a:t>‹Nº›</a:t>
            </a:fld>
            <a:endParaRPr lang="es-EC"/>
          </a:p>
        </p:txBody>
      </p:sp>
    </p:spTree>
    <p:extLst>
      <p:ext uri="{BB962C8B-B14F-4D97-AF65-F5344CB8AC3E}">
        <p14:creationId xmlns:p14="http://schemas.microsoft.com/office/powerpoint/2010/main" val="258549502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275012" y="3505200"/>
            <a:ext cx="753655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79B518-59CB-42C8-B22E-3D0983701112}" type="datetimeFigureOut">
              <a:rPr lang="es-EC" smtClean="0"/>
              <a:t>22/12/2025</a:t>
            </a:fld>
            <a:endParaRPr lang="es-EC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C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A0B926F4-5C74-48C2-B1AB-911FD41ABC6B}" type="slidenum">
              <a:rPr lang="es-EC" smtClean="0"/>
              <a:t>‹Nº›</a:t>
            </a:fld>
            <a:endParaRPr lang="es-EC"/>
          </a:p>
        </p:txBody>
      </p:sp>
      <p:sp>
        <p:nvSpPr>
          <p:cNvPr id="14" name="TextBox 13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42196288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2438400"/>
            <a:ext cx="8915400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79B518-59CB-42C8-B22E-3D0983701112}" type="datetimeFigureOut">
              <a:rPr lang="es-EC" smtClean="0"/>
              <a:t>22/12/2025</a:t>
            </a:fld>
            <a:endParaRPr lang="es-EC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C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A0B926F4-5C74-48C2-B1AB-911FD41ABC6B}" type="slidenum">
              <a:rPr lang="es-EC" smtClean="0"/>
              <a:t>‹Nº›</a:t>
            </a:fld>
            <a:endParaRPr lang="es-EC"/>
          </a:p>
        </p:txBody>
      </p:sp>
    </p:spTree>
    <p:extLst>
      <p:ext uri="{BB962C8B-B14F-4D97-AF65-F5344CB8AC3E}">
        <p14:creationId xmlns:p14="http://schemas.microsoft.com/office/powerpoint/2010/main" val="26527732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r la 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79B518-59CB-42C8-B22E-3D0983701112}" type="datetimeFigureOut">
              <a:rPr lang="es-EC" smtClean="0"/>
              <a:t>22/12/2025</a:t>
            </a:fld>
            <a:endParaRPr lang="es-EC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C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A0B926F4-5C74-48C2-B1AB-911FD41ABC6B}" type="slidenum">
              <a:rPr lang="es-EC" smtClean="0"/>
              <a:t>‹Nº›</a:t>
            </a:fld>
            <a:endParaRPr lang="es-EC"/>
          </a:p>
        </p:txBody>
      </p:sp>
      <p:sp>
        <p:nvSpPr>
          <p:cNvPr id="17" name="TextBox 16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64242006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erdadero o fals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27407"/>
            <a:ext cx="8915399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79B518-59CB-42C8-B22E-3D0983701112}" type="datetimeFigureOut">
              <a:rPr lang="es-EC" smtClean="0"/>
              <a:t>22/12/2025</a:t>
            </a:fld>
            <a:endParaRPr lang="es-EC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C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A0B926F4-5C74-48C2-B1AB-911FD41ABC6B}" type="slidenum">
              <a:rPr lang="es-EC" smtClean="0"/>
              <a:t>‹Nº›</a:t>
            </a:fld>
            <a:endParaRPr lang="es-EC"/>
          </a:p>
        </p:txBody>
      </p:sp>
    </p:spTree>
    <p:extLst>
      <p:ext uri="{BB962C8B-B14F-4D97-AF65-F5344CB8AC3E}">
        <p14:creationId xmlns:p14="http://schemas.microsoft.com/office/powerpoint/2010/main" val="319721885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79B518-59CB-42C8-B22E-3D0983701112}" type="datetimeFigureOut">
              <a:rPr lang="es-EC" smtClean="0"/>
              <a:t>22/12/2025</a:t>
            </a:fld>
            <a:endParaRPr lang="es-EC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C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B926F4-5C74-48C2-B1AB-911FD41ABC6B}" type="slidenum">
              <a:rPr lang="es-EC" smtClean="0"/>
              <a:t>‹Nº›</a:t>
            </a:fld>
            <a:endParaRPr lang="es-EC"/>
          </a:p>
        </p:txBody>
      </p:sp>
    </p:spTree>
    <p:extLst>
      <p:ext uri="{BB962C8B-B14F-4D97-AF65-F5344CB8AC3E}">
        <p14:creationId xmlns:p14="http://schemas.microsoft.com/office/powerpoint/2010/main" val="89490477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94812" y="627405"/>
            <a:ext cx="2207601" cy="5283817"/>
          </a:xfrm>
        </p:spPr>
        <p:txBody>
          <a:bodyPr vert="eaVert" anchor="ctr"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89212" y="627405"/>
            <a:ext cx="6477000" cy="5283817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79B518-59CB-42C8-B22E-3D0983701112}" type="datetimeFigureOut">
              <a:rPr lang="es-EC" smtClean="0"/>
              <a:t>22/12/2025</a:t>
            </a:fld>
            <a:endParaRPr lang="es-EC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C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B926F4-5C74-48C2-B1AB-911FD41ABC6B}" type="slidenum">
              <a:rPr lang="es-EC" smtClean="0"/>
              <a:t>‹Nº›</a:t>
            </a:fld>
            <a:endParaRPr lang="es-EC"/>
          </a:p>
        </p:txBody>
      </p:sp>
    </p:spTree>
    <p:extLst>
      <p:ext uri="{BB962C8B-B14F-4D97-AF65-F5344CB8AC3E}">
        <p14:creationId xmlns:p14="http://schemas.microsoft.com/office/powerpoint/2010/main" val="36406712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79B518-59CB-42C8-B22E-3D0983701112}" type="datetimeFigureOut">
              <a:rPr lang="es-EC" smtClean="0"/>
              <a:t>22/12/2025</a:t>
            </a:fld>
            <a:endParaRPr lang="es-EC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C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B926F4-5C74-48C2-B1AB-911FD41ABC6B}" type="slidenum">
              <a:rPr lang="es-EC" smtClean="0"/>
              <a:t>‹Nº›</a:t>
            </a:fld>
            <a:endParaRPr lang="es-EC"/>
          </a:p>
        </p:txBody>
      </p:sp>
    </p:spTree>
    <p:extLst>
      <p:ext uri="{BB962C8B-B14F-4D97-AF65-F5344CB8AC3E}">
        <p14:creationId xmlns:p14="http://schemas.microsoft.com/office/powerpoint/2010/main" val="24371418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2058750"/>
            <a:ext cx="8915399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3530129"/>
            <a:ext cx="8915399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79B518-59CB-42C8-B22E-3D0983701112}" type="datetimeFigureOut">
              <a:rPr lang="es-EC" smtClean="0"/>
              <a:t>22/12/2025</a:t>
            </a:fld>
            <a:endParaRPr lang="es-EC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C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A0B926F4-5C74-48C2-B1AB-911FD41ABC6B}" type="slidenum">
              <a:rPr lang="es-EC" smtClean="0"/>
              <a:t>‹Nº›</a:t>
            </a:fld>
            <a:endParaRPr lang="es-EC"/>
          </a:p>
        </p:txBody>
      </p:sp>
    </p:spTree>
    <p:extLst>
      <p:ext uri="{BB962C8B-B14F-4D97-AF65-F5344CB8AC3E}">
        <p14:creationId xmlns:p14="http://schemas.microsoft.com/office/powerpoint/2010/main" val="26931518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89212" y="2133600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90747" y="2126222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79B518-59CB-42C8-B22E-3D0983701112}" type="datetimeFigureOut">
              <a:rPr lang="es-EC" smtClean="0"/>
              <a:t>22/12/2025</a:t>
            </a:fld>
            <a:endParaRPr lang="es-EC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C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A0B926F4-5C74-48C2-B1AB-911FD41ABC6B}" type="slidenum">
              <a:rPr lang="es-EC" smtClean="0"/>
              <a:t>‹Nº›</a:t>
            </a:fld>
            <a:endParaRPr lang="es-EC"/>
          </a:p>
        </p:txBody>
      </p:sp>
    </p:spTree>
    <p:extLst>
      <p:ext uri="{BB962C8B-B14F-4D97-AF65-F5344CB8AC3E}">
        <p14:creationId xmlns:p14="http://schemas.microsoft.com/office/powerpoint/2010/main" val="919839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9373" y="1972703"/>
            <a:ext cx="39927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89212" y="2548966"/>
            <a:ext cx="4342893" cy="3354060"/>
          </a:xfrm>
        </p:spPr>
        <p:txBody>
          <a:bodyPr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06629" y="1969475"/>
            <a:ext cx="399900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166957" y="2545738"/>
            <a:ext cx="4338674" cy="3354060"/>
          </a:xfrm>
        </p:spPr>
        <p:txBody>
          <a:bodyPr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79B518-59CB-42C8-B22E-3D0983701112}" type="datetimeFigureOut">
              <a:rPr lang="es-EC" smtClean="0"/>
              <a:t>22/12/2025</a:t>
            </a:fld>
            <a:endParaRPr lang="es-EC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C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A0B926F4-5C74-48C2-B1AB-911FD41ABC6B}" type="slidenum">
              <a:rPr lang="es-EC" smtClean="0"/>
              <a:t>‹Nº›</a:t>
            </a:fld>
            <a:endParaRPr lang="es-EC"/>
          </a:p>
        </p:txBody>
      </p:sp>
    </p:spTree>
    <p:extLst>
      <p:ext uri="{BB962C8B-B14F-4D97-AF65-F5344CB8AC3E}">
        <p14:creationId xmlns:p14="http://schemas.microsoft.com/office/powerpoint/2010/main" val="19259934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79B518-59CB-42C8-B22E-3D0983701112}" type="datetimeFigureOut">
              <a:rPr lang="es-EC" smtClean="0"/>
              <a:t>22/12/2025</a:t>
            </a:fld>
            <a:endParaRPr lang="es-EC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C"/>
          </a:p>
        </p:txBody>
      </p:sp>
      <p:sp>
        <p:nvSpPr>
          <p:cNvPr id="7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B926F4-5C74-48C2-B1AB-911FD41ABC6B}" type="slidenum">
              <a:rPr lang="es-EC" smtClean="0"/>
              <a:t>‹Nº›</a:t>
            </a:fld>
            <a:endParaRPr lang="es-EC"/>
          </a:p>
        </p:txBody>
      </p:sp>
    </p:spTree>
    <p:extLst>
      <p:ext uri="{BB962C8B-B14F-4D97-AF65-F5344CB8AC3E}">
        <p14:creationId xmlns:p14="http://schemas.microsoft.com/office/powerpoint/2010/main" val="36902256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79B518-59CB-42C8-B22E-3D0983701112}" type="datetimeFigureOut">
              <a:rPr lang="es-EC" smtClean="0"/>
              <a:t>22/12/2025</a:t>
            </a:fld>
            <a:endParaRPr lang="es-EC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C"/>
          </a:p>
        </p:txBody>
      </p:sp>
      <p:sp>
        <p:nvSpPr>
          <p:cNvPr id="6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B926F4-5C74-48C2-B1AB-911FD41ABC6B}" type="slidenum">
              <a:rPr lang="es-EC" smtClean="0"/>
              <a:t>‹Nº›</a:t>
            </a:fld>
            <a:endParaRPr lang="es-EC"/>
          </a:p>
        </p:txBody>
      </p:sp>
    </p:spTree>
    <p:extLst>
      <p:ext uri="{BB962C8B-B14F-4D97-AF65-F5344CB8AC3E}">
        <p14:creationId xmlns:p14="http://schemas.microsoft.com/office/powerpoint/2010/main" val="39719846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446088"/>
            <a:ext cx="3505199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23012" y="446088"/>
            <a:ext cx="5181600" cy="5414963"/>
          </a:xfrm>
        </p:spPr>
        <p:txBody>
          <a:bodyPr anchor="ctr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2" y="1598613"/>
            <a:ext cx="3505199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79B518-59CB-42C8-B22E-3D0983701112}" type="datetimeFigureOut">
              <a:rPr lang="es-EC" smtClean="0"/>
              <a:t>22/12/2025</a:t>
            </a:fld>
            <a:endParaRPr lang="es-EC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C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B926F4-5C74-48C2-B1AB-911FD41ABC6B}" type="slidenum">
              <a:rPr lang="es-EC" smtClean="0"/>
              <a:t>‹Nº›</a:t>
            </a:fld>
            <a:endParaRPr lang="es-EC"/>
          </a:p>
        </p:txBody>
      </p:sp>
    </p:spTree>
    <p:extLst>
      <p:ext uri="{BB962C8B-B14F-4D97-AF65-F5344CB8AC3E}">
        <p14:creationId xmlns:p14="http://schemas.microsoft.com/office/powerpoint/2010/main" val="2866440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4800600"/>
            <a:ext cx="89154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589212" y="634965"/>
            <a:ext cx="8915400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367338"/>
            <a:ext cx="8915400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79B518-59CB-42C8-B22E-3D0983701112}" type="datetimeFigureOut">
              <a:rPr lang="es-EC" smtClean="0"/>
              <a:t>22/12/2025</a:t>
            </a:fld>
            <a:endParaRPr lang="es-EC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C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A0B926F4-5C74-48C2-B1AB-911FD41ABC6B}" type="slidenum">
              <a:rPr lang="es-EC" smtClean="0"/>
              <a:t>‹Nº›</a:t>
            </a:fld>
            <a:endParaRPr lang="es-EC"/>
          </a:p>
        </p:txBody>
      </p:sp>
    </p:spTree>
    <p:extLst>
      <p:ext uri="{BB962C8B-B14F-4D97-AF65-F5344CB8AC3E}">
        <p14:creationId xmlns:p14="http://schemas.microsoft.com/office/powerpoint/2010/main" val="19254626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" y="228600"/>
            <a:ext cx="2851516" cy="6638628"/>
            <a:chOff x="2487613" y="285750"/>
            <a:chExt cx="2428875" cy="5654676"/>
          </a:xfrm>
        </p:grpSpPr>
        <p:sp>
          <p:nvSpPr>
            <p:cNvPr id="24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5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6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7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8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9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0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1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2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3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4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5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10" name="Group 9"/>
          <p:cNvGrpSpPr/>
          <p:nvPr/>
        </p:nvGrpSpPr>
        <p:grpSpPr>
          <a:xfrm>
            <a:off x="27221" y="-786"/>
            <a:ext cx="2356674" cy="6854039"/>
            <a:chOff x="6627813" y="194833"/>
            <a:chExt cx="1952625" cy="5678918"/>
          </a:xfrm>
        </p:grpSpPr>
        <p:sp>
          <p:nvSpPr>
            <p:cNvPr id="11" name="Freeform 27"/>
            <p:cNvSpPr/>
            <p:nvPr/>
          </p:nvSpPr>
          <p:spPr bwMode="auto"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2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3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4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5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6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7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8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9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0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1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2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7" name="Rectangle 6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579B518-59CB-42C8-B22E-3D0983701112}" type="datetimeFigureOut">
              <a:rPr lang="es-EC" smtClean="0"/>
              <a:t>22/12/2025</a:t>
            </a:fld>
            <a:endParaRPr lang="es-EC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EC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531812" y="787782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A0B926F4-5C74-48C2-B1AB-911FD41ABC6B}" type="slidenum">
              <a:rPr lang="es-EC" smtClean="0"/>
              <a:t>‹Nº›</a:t>
            </a:fld>
            <a:endParaRPr lang="es-EC"/>
          </a:p>
        </p:txBody>
      </p:sp>
    </p:spTree>
    <p:extLst>
      <p:ext uri="{BB962C8B-B14F-4D97-AF65-F5344CB8AC3E}">
        <p14:creationId xmlns:p14="http://schemas.microsoft.com/office/powerpoint/2010/main" val="40233467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5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D06DBAE-F78D-92EE-75A7-2577B21CEF8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68751" y="798490"/>
            <a:ext cx="8915399" cy="1454632"/>
          </a:xfrm>
        </p:spPr>
        <p:txBody>
          <a:bodyPr>
            <a:normAutofit/>
          </a:bodyPr>
          <a:lstStyle/>
          <a:p>
            <a:r>
              <a:rPr lang="es-ES" sz="4400" b="1" dirty="0"/>
              <a:t>Desarrollo del juego Snake en Python con </a:t>
            </a:r>
            <a:r>
              <a:rPr lang="es-ES" sz="4400" b="1" dirty="0" err="1"/>
              <a:t>Tkinter</a:t>
            </a:r>
            <a:endParaRPr lang="es-EC" sz="4400" b="1" dirty="0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634D384C-21FF-465D-7E03-0148FBE14C6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486182" y="2865858"/>
            <a:ext cx="8915399" cy="1126283"/>
          </a:xfrm>
        </p:spPr>
        <p:txBody>
          <a:bodyPr/>
          <a:lstStyle/>
          <a:p>
            <a:r>
              <a:rPr lang="es-ES" dirty="0"/>
              <a:t>Autor: Christopher Tipantocta</a:t>
            </a:r>
          </a:p>
          <a:p>
            <a:r>
              <a:rPr lang="es-ES" dirty="0"/>
              <a:t>Objetivo: Diseñar y analizar un videojuego clásico aplicando la lógica de programación</a:t>
            </a:r>
            <a:endParaRPr lang="es-EC" dirty="0"/>
          </a:p>
        </p:txBody>
      </p:sp>
    </p:spTree>
    <p:extLst>
      <p:ext uri="{BB962C8B-B14F-4D97-AF65-F5344CB8AC3E}">
        <p14:creationId xmlns:p14="http://schemas.microsoft.com/office/powerpoint/2010/main" val="236365254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5482569-D74A-1959-4BB5-0CD019C9F7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Diagramas de flujo </a:t>
            </a:r>
            <a:endParaRPr lang="es-EC" dirty="0"/>
          </a:p>
        </p:txBody>
      </p:sp>
      <p:pic>
        <p:nvPicPr>
          <p:cNvPr id="4" name="Marcador de contenido 3">
            <a:extLst>
              <a:ext uri="{FF2B5EF4-FFF2-40B4-BE49-F238E27FC236}">
                <a16:creationId xmlns:a16="http://schemas.microsoft.com/office/drawing/2014/main" id="{818057A2-F596-F3DA-5AE2-8CDE5F4C0DF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38452" t="24472" r="38794" b="6818"/>
          <a:stretch>
            <a:fillRect/>
          </a:stretch>
        </p:blipFill>
        <p:spPr bwMode="auto">
          <a:xfrm>
            <a:off x="2592925" y="1714607"/>
            <a:ext cx="2823446" cy="4125532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5" name="Imagen 4">
            <a:extLst>
              <a:ext uri="{FF2B5EF4-FFF2-40B4-BE49-F238E27FC236}">
                <a16:creationId xmlns:a16="http://schemas.microsoft.com/office/drawing/2014/main" id="{1A1713EC-B254-6155-A322-963163EF14D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8981" t="24158" r="36324" b="25957"/>
          <a:stretch>
            <a:fillRect/>
          </a:stretch>
        </p:blipFill>
        <p:spPr bwMode="auto">
          <a:xfrm>
            <a:off x="6998404" y="1714607"/>
            <a:ext cx="2924175" cy="4145280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168419455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BDF5096-5B76-A6C3-DA54-F8157DF3EB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Diagramas de flujo</a:t>
            </a:r>
            <a:endParaRPr lang="es-EC" dirty="0"/>
          </a:p>
        </p:txBody>
      </p:sp>
      <p:pic>
        <p:nvPicPr>
          <p:cNvPr id="6" name="Marcador de contenido 5">
            <a:extLst>
              <a:ext uri="{FF2B5EF4-FFF2-40B4-BE49-F238E27FC236}">
                <a16:creationId xmlns:a16="http://schemas.microsoft.com/office/drawing/2014/main" id="{6D278D4F-827B-5624-14F8-4270C4ACF00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43415" t="25988" r="8073" b="13359"/>
          <a:stretch>
            <a:fillRect/>
          </a:stretch>
        </p:blipFill>
        <p:spPr bwMode="auto">
          <a:xfrm>
            <a:off x="481326" y="1904998"/>
            <a:ext cx="5374982" cy="3778250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4" name="Imagen 3">
            <a:extLst>
              <a:ext uri="{FF2B5EF4-FFF2-40B4-BE49-F238E27FC236}">
                <a16:creationId xmlns:a16="http://schemas.microsoft.com/office/drawing/2014/main" id="{39B55E8B-D21A-DD6B-CC24-11915BD3D29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3391" t="24786" r="18156" b="42585"/>
          <a:stretch>
            <a:fillRect/>
          </a:stretch>
        </p:blipFill>
        <p:spPr bwMode="auto">
          <a:xfrm>
            <a:off x="5962918" y="1904998"/>
            <a:ext cx="6229083" cy="3778249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150206293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70EEF74-F68A-CCE1-1865-80A84805C9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61860" y="469564"/>
            <a:ext cx="8911687" cy="1280890"/>
          </a:xfrm>
        </p:spPr>
        <p:txBody>
          <a:bodyPr/>
          <a:lstStyle/>
          <a:p>
            <a:pPr algn="ctr"/>
            <a:r>
              <a:rPr lang="es-ES" dirty="0"/>
              <a:t>Video demostrativo + URL De </a:t>
            </a:r>
            <a:r>
              <a:rPr lang="es-ES" dirty="0" err="1"/>
              <a:t>Github</a:t>
            </a:r>
            <a:endParaRPr lang="es-EC" dirty="0"/>
          </a:p>
        </p:txBody>
      </p:sp>
      <p:pic>
        <p:nvPicPr>
          <p:cNvPr id="4" name="video1674491849">
            <a:hlinkClick r:id="" action="ppaction://media"/>
            <a:extLst>
              <a:ext uri="{FF2B5EF4-FFF2-40B4-BE49-F238E27FC236}">
                <a16:creationId xmlns:a16="http://schemas.microsoft.com/office/drawing/2014/main" id="{DF08F661-6178-B126-3C49-1BF7C5E565A9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743200" y="1110009"/>
            <a:ext cx="7276563" cy="4091239"/>
          </a:xfrm>
        </p:spPr>
      </p:pic>
      <p:sp>
        <p:nvSpPr>
          <p:cNvPr id="5" name="CuadroTexto 4">
            <a:extLst>
              <a:ext uri="{FF2B5EF4-FFF2-40B4-BE49-F238E27FC236}">
                <a16:creationId xmlns:a16="http://schemas.microsoft.com/office/drawing/2014/main" id="{54A7602B-D442-038C-AE51-C7697A363EC9}"/>
              </a:ext>
            </a:extLst>
          </p:cNvPr>
          <p:cNvSpPr txBox="1"/>
          <p:nvPr/>
        </p:nvSpPr>
        <p:spPr>
          <a:xfrm>
            <a:off x="3574961" y="5518527"/>
            <a:ext cx="609814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C" dirty="0"/>
              <a:t>https://github.com/Christopher1101/Proyecto-integrador</a:t>
            </a:r>
          </a:p>
        </p:txBody>
      </p:sp>
    </p:spTree>
    <p:extLst>
      <p:ext uri="{BB962C8B-B14F-4D97-AF65-F5344CB8AC3E}">
        <p14:creationId xmlns:p14="http://schemas.microsoft.com/office/powerpoint/2010/main" val="14689924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41408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7320BD6-043E-07BE-CBBF-BF5E8C2560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¿Cómo se llegó a la solución?</a:t>
            </a:r>
            <a:endParaRPr lang="es-EC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9CCADD39-8DED-FC81-A123-53F5A86CA5E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s-ES" dirty="0"/>
              <a:t>Análisis del problema </a:t>
            </a:r>
          </a:p>
          <a:p>
            <a:pPr>
              <a:buFont typeface="+mj-lt"/>
              <a:buAutoNum type="arabicPeriod"/>
            </a:pPr>
            <a:r>
              <a:rPr lang="es-ES" dirty="0"/>
              <a:t>División en módulos funcionales</a:t>
            </a:r>
          </a:p>
          <a:p>
            <a:pPr>
              <a:buFont typeface="+mj-lt"/>
              <a:buAutoNum type="arabicPeriod"/>
            </a:pPr>
            <a:r>
              <a:rPr lang="es-ES" dirty="0"/>
              <a:t>Diseño del flujo del programa</a:t>
            </a:r>
          </a:p>
          <a:p>
            <a:pPr>
              <a:buFont typeface="+mj-lt"/>
              <a:buAutoNum type="arabicPeriod"/>
            </a:pPr>
            <a:r>
              <a:rPr lang="es-ES" dirty="0"/>
              <a:t>Implementación progresiva</a:t>
            </a:r>
          </a:p>
          <a:p>
            <a:pPr>
              <a:buFont typeface="+mj-lt"/>
              <a:buAutoNum type="arabicPeriod"/>
            </a:pPr>
            <a:r>
              <a:rPr lang="es-ES" dirty="0"/>
              <a:t>Corrección de errores </a:t>
            </a:r>
          </a:p>
          <a:p>
            <a:pPr>
              <a:buFont typeface="+mj-lt"/>
              <a:buAutoNum type="arabicPeriod"/>
            </a:pPr>
            <a:r>
              <a:rPr lang="es-EC" dirty="0"/>
              <a:t>Mejora de la interacción con el usuario </a:t>
            </a:r>
          </a:p>
          <a:p>
            <a:pPr marL="0" indent="0">
              <a:buNone/>
            </a:pPr>
            <a:endParaRPr lang="es-EC" dirty="0"/>
          </a:p>
          <a:p>
            <a:pPr marL="0" indent="0">
              <a:buNone/>
            </a:pPr>
            <a:r>
              <a:rPr lang="es-EC" dirty="0"/>
              <a:t>Cada mejora respondió a un problema detectado en pruebas.</a:t>
            </a:r>
          </a:p>
        </p:txBody>
      </p:sp>
    </p:spTree>
    <p:extLst>
      <p:ext uri="{BB962C8B-B14F-4D97-AF65-F5344CB8AC3E}">
        <p14:creationId xmlns:p14="http://schemas.microsoft.com/office/powerpoint/2010/main" val="348591266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8B10CF0-015B-21D7-8264-FE41C8FE81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Objetivo final del programa</a:t>
            </a:r>
            <a:endParaRPr lang="es-EC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BE04332B-85B3-A96A-7137-D99935D42BF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/>
              <a:t>Aplicar los conceptos aprendidos durante las 8 semanas de clases:</a:t>
            </a:r>
          </a:p>
          <a:p>
            <a:r>
              <a:rPr lang="es-ES" dirty="0"/>
              <a:t>Diseñar un software funcional</a:t>
            </a:r>
          </a:p>
          <a:p>
            <a:r>
              <a:rPr lang="es-ES" dirty="0"/>
              <a:t>Comprender cómo interactúan:</a:t>
            </a:r>
          </a:p>
          <a:p>
            <a:pPr lvl="1"/>
            <a:r>
              <a:rPr lang="es-ES" dirty="0"/>
              <a:t>Código</a:t>
            </a:r>
          </a:p>
          <a:p>
            <a:pPr lvl="1"/>
            <a:r>
              <a:rPr lang="es-ES" dirty="0"/>
              <a:t>Usuario</a:t>
            </a:r>
          </a:p>
          <a:p>
            <a:pPr lvl="1"/>
            <a:r>
              <a:rPr lang="es-ES" dirty="0"/>
              <a:t>Interfaz gráfica</a:t>
            </a:r>
          </a:p>
        </p:txBody>
      </p:sp>
    </p:spTree>
    <p:extLst>
      <p:ext uri="{BB962C8B-B14F-4D97-AF65-F5344CB8AC3E}">
        <p14:creationId xmlns:p14="http://schemas.microsoft.com/office/powerpoint/2010/main" val="183770091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529D7A2-DED2-BED1-D561-2806547A9B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Conclusión</a:t>
            </a:r>
            <a:endParaRPr lang="es-EC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6A85D150-F50E-C970-303A-F97CA305DC5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/>
              <a:t>El juego cumple su objetivo funcional</a:t>
            </a:r>
          </a:p>
          <a:p>
            <a:r>
              <a:rPr lang="es-ES" dirty="0"/>
              <a:t>El código es modular y entendible</a:t>
            </a:r>
          </a:p>
          <a:p>
            <a:r>
              <a:rPr lang="es-ES" dirty="0"/>
              <a:t>Se aplicaron los conceptos enseñados durante las clases impartidas </a:t>
            </a:r>
          </a:p>
          <a:p>
            <a:r>
              <a:rPr lang="es-ES" dirty="0"/>
              <a:t>El proyecto permite futuras mejoras:</a:t>
            </a:r>
          </a:p>
          <a:p>
            <a:pPr marL="800100" lvl="1" indent="-342900">
              <a:buFont typeface="+mj-lt"/>
              <a:buAutoNum type="arabicPeriod"/>
            </a:pPr>
            <a:r>
              <a:rPr lang="es-ES" dirty="0"/>
              <a:t>Niveles</a:t>
            </a:r>
          </a:p>
          <a:p>
            <a:pPr marL="800100" lvl="1" indent="-342900">
              <a:buFont typeface="+mj-lt"/>
              <a:buAutoNum type="arabicPeriod"/>
            </a:pPr>
            <a:r>
              <a:rPr lang="es-ES" dirty="0"/>
              <a:t>Sonido</a:t>
            </a:r>
          </a:p>
          <a:p>
            <a:pPr marL="800100" lvl="1" indent="-342900">
              <a:buFont typeface="+mj-lt"/>
              <a:buAutoNum type="arabicPeriod"/>
            </a:pPr>
            <a:r>
              <a:rPr lang="es-ES"/>
              <a:t>Graáficos</a:t>
            </a:r>
            <a:endParaRPr lang="es-EC" dirty="0"/>
          </a:p>
        </p:txBody>
      </p:sp>
    </p:spTree>
    <p:extLst>
      <p:ext uri="{BB962C8B-B14F-4D97-AF65-F5344CB8AC3E}">
        <p14:creationId xmlns:p14="http://schemas.microsoft.com/office/powerpoint/2010/main" val="218287022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2C9544C-B0B1-1346-5E44-06B1CFD43D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Problema a resolver:</a:t>
            </a:r>
            <a:endParaRPr lang="es-EC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43A09F58-E5EF-76CD-EEDE-D92136B9D19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/>
              <a:t>Desarrollar un videojuego tipo Snake</a:t>
            </a:r>
            <a:r>
              <a:rPr lang="es-EC" dirty="0"/>
              <a:t>, que permita:</a:t>
            </a:r>
          </a:p>
          <a:p>
            <a:pPr marL="0" indent="0">
              <a:buNone/>
            </a:pPr>
            <a:r>
              <a:rPr lang="es-EC" dirty="0"/>
              <a:t>      1. Controlar una serpiente con el teclado</a:t>
            </a:r>
          </a:p>
          <a:p>
            <a:pPr marL="0" indent="0">
              <a:buNone/>
            </a:pPr>
            <a:r>
              <a:rPr lang="es-EC" dirty="0"/>
              <a:t>      2. Llevar puntajes</a:t>
            </a:r>
          </a:p>
          <a:p>
            <a:pPr marL="0" indent="0">
              <a:buNone/>
            </a:pPr>
            <a:r>
              <a:rPr lang="es-EC" dirty="0"/>
              <a:t>      3. Guardar el nombre del jugador</a:t>
            </a:r>
          </a:p>
          <a:p>
            <a:pPr marL="0" indent="0">
              <a:buNone/>
            </a:pPr>
            <a:r>
              <a:rPr lang="es-EC" dirty="0"/>
              <a:t>El enfoque principal no es simplemente diseñar un juego, sino analizar, diseñar y estructurar el software</a:t>
            </a:r>
          </a:p>
          <a:p>
            <a:pPr>
              <a:buFont typeface="+mj-lt"/>
              <a:buAutoNum type="arabicPeriod"/>
            </a:pPr>
            <a:endParaRPr lang="es-EC" dirty="0"/>
          </a:p>
          <a:p>
            <a:pPr marL="0" indent="0">
              <a:buNone/>
            </a:pPr>
            <a:r>
              <a:rPr lang="es-EC" dirty="0"/>
              <a:t>       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83123387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9CB7E51-70FC-406E-4067-7AAD0A63C3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Análisis del problema</a:t>
            </a:r>
            <a:endParaRPr lang="es-EC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6A5176B4-4DBD-8066-2E7C-E8698371035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89212" y="1785871"/>
            <a:ext cx="8915400" cy="3777622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s-ES" sz="1400" dirty="0"/>
              <a:t>En este proceso se identificó las siguientes necesidades: </a:t>
            </a:r>
          </a:p>
          <a:p>
            <a:r>
              <a:rPr lang="es-ES" sz="1400" dirty="0"/>
              <a:t>Interacción con el usuario (teclado)</a:t>
            </a:r>
          </a:p>
          <a:p>
            <a:r>
              <a:rPr lang="es-ES" sz="1400" dirty="0"/>
              <a:t>Control del flujo del juego (menú, juego, fin)</a:t>
            </a:r>
          </a:p>
          <a:p>
            <a:r>
              <a:rPr lang="es-ES" sz="1400" dirty="0"/>
              <a:t>Detección de colisiones</a:t>
            </a:r>
          </a:p>
          <a:p>
            <a:r>
              <a:rPr lang="es-ES" sz="1400" dirty="0"/>
              <a:t>Manejo de puntajes</a:t>
            </a:r>
          </a:p>
          <a:p>
            <a:r>
              <a:rPr lang="es-ES" sz="1400" dirty="0"/>
              <a:t>Interfaz gráfica simple</a:t>
            </a:r>
          </a:p>
          <a:p>
            <a:pPr marL="0" indent="0">
              <a:buNone/>
            </a:pPr>
            <a:r>
              <a:rPr lang="es-ES" sz="1400" dirty="0"/>
              <a:t>Esto llevó a dividir el problema en estados del sistema: </a:t>
            </a:r>
          </a:p>
          <a:p>
            <a:r>
              <a:rPr lang="es-ES" sz="1400" dirty="0"/>
              <a:t>Menú</a:t>
            </a:r>
          </a:p>
          <a:p>
            <a:r>
              <a:rPr lang="es-ES" sz="1400" dirty="0"/>
              <a:t>Juego</a:t>
            </a:r>
          </a:p>
          <a:p>
            <a:r>
              <a:rPr lang="es-ES" sz="1400" dirty="0"/>
              <a:t>Pausa </a:t>
            </a:r>
          </a:p>
          <a:p>
            <a:r>
              <a:rPr lang="es-ES" sz="1400" dirty="0"/>
              <a:t>Guardar puntaje</a:t>
            </a:r>
          </a:p>
          <a:p>
            <a:r>
              <a:rPr lang="es-ES" sz="1400" dirty="0"/>
              <a:t>Reglas </a:t>
            </a:r>
          </a:p>
          <a:p>
            <a:r>
              <a:rPr lang="es-ES" sz="1400" dirty="0"/>
              <a:t>Puntajes</a:t>
            </a:r>
          </a:p>
          <a:p>
            <a:pPr marL="0" indent="0">
              <a:buNone/>
            </a:pPr>
            <a:endParaRPr lang="es-EC" dirty="0"/>
          </a:p>
        </p:txBody>
      </p:sp>
    </p:spTree>
    <p:extLst>
      <p:ext uri="{BB962C8B-B14F-4D97-AF65-F5344CB8AC3E}">
        <p14:creationId xmlns:p14="http://schemas.microsoft.com/office/powerpoint/2010/main" val="274148362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278B1D3-DB7A-B405-57EA-C3659A60EE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Herramientas utilizadas</a:t>
            </a:r>
            <a:endParaRPr lang="es-EC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2F7D4986-D76A-058B-5EAC-C1630DE8B2D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s-ES" dirty="0"/>
              <a:t>Lenguaje:</a:t>
            </a:r>
          </a:p>
          <a:p>
            <a:r>
              <a:rPr lang="es-ES" dirty="0"/>
              <a:t>Python</a:t>
            </a:r>
          </a:p>
          <a:p>
            <a:pPr marL="0" indent="0">
              <a:buNone/>
            </a:pPr>
            <a:r>
              <a:rPr lang="es-ES" dirty="0"/>
              <a:t>Librerías:</a:t>
            </a:r>
          </a:p>
          <a:p>
            <a:r>
              <a:rPr lang="es-EC" dirty="0" err="1"/>
              <a:t>Tkinter</a:t>
            </a:r>
            <a:r>
              <a:rPr lang="es-EC" dirty="0"/>
              <a:t>: interfaz gráfica</a:t>
            </a:r>
          </a:p>
          <a:p>
            <a:r>
              <a:rPr lang="es-EC" dirty="0" err="1"/>
              <a:t>Random</a:t>
            </a:r>
            <a:r>
              <a:rPr lang="es-EC" dirty="0"/>
              <a:t>: generación aleatoria de comida</a:t>
            </a:r>
          </a:p>
          <a:p>
            <a:pPr marL="0" indent="0">
              <a:buNone/>
            </a:pPr>
            <a:r>
              <a:rPr lang="es-EC" dirty="0"/>
              <a:t>Ventajas de usar </a:t>
            </a:r>
            <a:r>
              <a:rPr lang="es-EC" dirty="0" err="1"/>
              <a:t>Tkinter</a:t>
            </a:r>
            <a:r>
              <a:rPr lang="es-EC" dirty="0"/>
              <a:t>:</a:t>
            </a:r>
          </a:p>
          <a:p>
            <a:r>
              <a:rPr lang="es-EC" dirty="0"/>
              <a:t>Es ligera y viene incluida en Python</a:t>
            </a:r>
          </a:p>
          <a:p>
            <a:r>
              <a:rPr lang="es-EC" dirty="0"/>
              <a:t>Permite trabajar eventos, ventanas y gráficos básicos </a:t>
            </a:r>
          </a:p>
        </p:txBody>
      </p:sp>
    </p:spTree>
    <p:extLst>
      <p:ext uri="{BB962C8B-B14F-4D97-AF65-F5344CB8AC3E}">
        <p14:creationId xmlns:p14="http://schemas.microsoft.com/office/powerpoint/2010/main" val="95239838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714D4B1-9F70-C805-D233-B035D650E1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Estructura general del código</a:t>
            </a:r>
            <a:endParaRPr lang="es-EC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AFAC9A2F-180B-0DAF-D02E-261C985C546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92925" y="1734355"/>
            <a:ext cx="8915400" cy="3777622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s-ES" sz="1600" dirty="0"/>
              <a:t>El programa está organizado en: </a:t>
            </a:r>
          </a:p>
          <a:p>
            <a:r>
              <a:rPr lang="es-ES" sz="1600" dirty="0"/>
              <a:t>Constantes globales (tamaño, velocidad)</a:t>
            </a:r>
          </a:p>
          <a:p>
            <a:r>
              <a:rPr lang="es-ES" sz="1600" dirty="0"/>
              <a:t>Una clase principal: </a:t>
            </a:r>
            <a:r>
              <a:rPr lang="es-ES" sz="16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SnakeGame</a:t>
            </a:r>
            <a:r>
              <a:rPr lang="es-ES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</a:p>
          <a:p>
            <a:r>
              <a:rPr lang="es-EC" sz="1600" dirty="0">
                <a:solidFill>
                  <a:schemeClr val="tx1"/>
                </a:solidFill>
              </a:rPr>
              <a:t>Métodos que controlan: </a:t>
            </a:r>
          </a:p>
          <a:p>
            <a:pPr lvl="1"/>
            <a:r>
              <a:rPr lang="es-EC" sz="1400" dirty="0">
                <a:solidFill>
                  <a:schemeClr val="tx1"/>
                </a:solidFill>
              </a:rPr>
              <a:t>Menú</a:t>
            </a:r>
          </a:p>
          <a:p>
            <a:pPr lvl="1"/>
            <a:r>
              <a:rPr lang="es-EC" sz="1400" dirty="0">
                <a:solidFill>
                  <a:schemeClr val="tx1"/>
                </a:solidFill>
              </a:rPr>
              <a:t>Juego</a:t>
            </a:r>
          </a:p>
          <a:p>
            <a:pPr lvl="1"/>
            <a:r>
              <a:rPr lang="es-EC" sz="1400" dirty="0">
                <a:solidFill>
                  <a:schemeClr val="tx1"/>
                </a:solidFill>
              </a:rPr>
              <a:t>Puntajes </a:t>
            </a:r>
          </a:p>
          <a:p>
            <a:pPr lvl="1"/>
            <a:r>
              <a:rPr lang="es-EC" sz="1400" dirty="0">
                <a:solidFill>
                  <a:schemeClr val="tx1"/>
                </a:solidFill>
              </a:rPr>
              <a:t>Entrada del teclado </a:t>
            </a:r>
          </a:p>
          <a:p>
            <a:r>
              <a:rPr lang="es-EC" sz="1600" dirty="0">
                <a:solidFill>
                  <a:schemeClr val="tx1"/>
                </a:solidFill>
              </a:rPr>
              <a:t>Función </a:t>
            </a:r>
            <a:r>
              <a:rPr lang="es-EC" sz="16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main</a:t>
            </a:r>
            <a:r>
              <a:rPr lang="es-EC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() </a:t>
            </a:r>
            <a:r>
              <a:rPr lang="es-EC" sz="1600" dirty="0">
                <a:solidFill>
                  <a:schemeClr val="tx1"/>
                </a:solidFill>
              </a:rPr>
              <a:t>como punto de inicio</a:t>
            </a:r>
          </a:p>
          <a:p>
            <a:pPr marL="0" indent="0">
              <a:buNone/>
            </a:pPr>
            <a:r>
              <a:rPr lang="es-EC" sz="1600" dirty="0">
                <a:solidFill>
                  <a:schemeClr val="tx1"/>
                </a:solidFill>
              </a:rPr>
              <a:t>Esto facilita:</a:t>
            </a:r>
          </a:p>
          <a:p>
            <a:r>
              <a:rPr lang="es-EC" sz="1600" dirty="0">
                <a:solidFill>
                  <a:schemeClr val="tx1"/>
                </a:solidFill>
              </a:rPr>
              <a:t>Lectura </a:t>
            </a:r>
          </a:p>
          <a:p>
            <a:r>
              <a:rPr lang="es-EC" sz="1600" dirty="0">
                <a:solidFill>
                  <a:schemeClr val="tx1"/>
                </a:solidFill>
              </a:rPr>
              <a:t>Mantenimiento </a:t>
            </a:r>
          </a:p>
          <a:p>
            <a:r>
              <a:rPr lang="es-EC" sz="1600" dirty="0">
                <a:solidFill>
                  <a:schemeClr val="tx1"/>
                </a:solidFill>
              </a:rPr>
              <a:t>Escalabilidad</a:t>
            </a:r>
          </a:p>
        </p:txBody>
      </p:sp>
    </p:spTree>
    <p:extLst>
      <p:ext uri="{BB962C8B-B14F-4D97-AF65-F5344CB8AC3E}">
        <p14:creationId xmlns:p14="http://schemas.microsoft.com/office/powerpoint/2010/main" val="306578663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8E3C16B-96B3-6A64-5177-E713461ED8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74739" y="598352"/>
            <a:ext cx="9435943" cy="1280890"/>
          </a:xfrm>
        </p:spPr>
        <p:txBody>
          <a:bodyPr/>
          <a:lstStyle/>
          <a:p>
            <a:r>
              <a:rPr lang="es-ES" dirty="0"/>
              <a:t>Tipos de variables y estructuras utilizadas </a:t>
            </a:r>
            <a:endParaRPr lang="es-EC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6D3E0F9-0D85-DBCE-C806-36D217A9A24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331635" y="1540189"/>
            <a:ext cx="8915400" cy="3777622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s-ES" dirty="0"/>
              <a:t>Variables simples:</a:t>
            </a:r>
          </a:p>
          <a:p>
            <a:r>
              <a:rPr lang="es-EC" dirty="0"/>
              <a:t>Estado, dirección, puntaje, pausa</a:t>
            </a:r>
          </a:p>
          <a:p>
            <a:pPr marL="0" indent="0">
              <a:buNone/>
            </a:pPr>
            <a:r>
              <a:rPr lang="es-EC" dirty="0"/>
              <a:t>Listas:</a:t>
            </a:r>
          </a:p>
          <a:p>
            <a:r>
              <a:rPr lang="es-EC" dirty="0" err="1"/>
              <a:t>self.snake</a:t>
            </a:r>
            <a:r>
              <a:rPr lang="es-EC" dirty="0"/>
              <a:t>: posiciones del cuerpo de la serpiente</a:t>
            </a:r>
          </a:p>
          <a:p>
            <a:r>
              <a:rPr lang="es-EC" dirty="0" err="1"/>
              <a:t>self.menu_opciones</a:t>
            </a:r>
            <a:r>
              <a:rPr lang="es-EC" dirty="0"/>
              <a:t>: opciones del menú</a:t>
            </a:r>
          </a:p>
          <a:p>
            <a:r>
              <a:rPr lang="es-EC" dirty="0" err="1"/>
              <a:t>self.puntajes</a:t>
            </a:r>
            <a:r>
              <a:rPr lang="es-EC" dirty="0"/>
              <a:t>: historial de puntajes</a:t>
            </a:r>
          </a:p>
          <a:p>
            <a:pPr marL="0" indent="0">
              <a:buNone/>
            </a:pPr>
            <a:r>
              <a:rPr lang="es-EC" dirty="0"/>
              <a:t>Tuplas:</a:t>
            </a:r>
          </a:p>
          <a:p>
            <a:r>
              <a:rPr lang="es-EC" dirty="0"/>
              <a:t>Coordenadas (x, y) para la serpiente y la comida</a:t>
            </a:r>
          </a:p>
          <a:p>
            <a:pPr marL="0" indent="0">
              <a:buNone/>
            </a:pPr>
            <a:r>
              <a:rPr lang="es-EC" dirty="0"/>
              <a:t>Objetos:</a:t>
            </a:r>
          </a:p>
          <a:p>
            <a:r>
              <a:rPr lang="es-EC" dirty="0" err="1"/>
              <a:t>Canvas</a:t>
            </a:r>
            <a:r>
              <a:rPr lang="es-EC" dirty="0"/>
              <a:t> </a:t>
            </a:r>
          </a:p>
          <a:p>
            <a:r>
              <a:rPr lang="es-EC" dirty="0" err="1"/>
              <a:t>Entry</a:t>
            </a:r>
            <a:endParaRPr lang="es-EC" dirty="0"/>
          </a:p>
          <a:p>
            <a:r>
              <a:rPr lang="es-EC" dirty="0"/>
              <a:t>Ventana principal (</a:t>
            </a:r>
            <a:r>
              <a:rPr lang="es-EC" dirty="0" err="1"/>
              <a:t>Tk</a:t>
            </a:r>
            <a:r>
              <a:rPr lang="es-EC" dirty="0"/>
              <a:t>) </a:t>
            </a:r>
          </a:p>
        </p:txBody>
      </p:sp>
    </p:spTree>
    <p:extLst>
      <p:ext uri="{BB962C8B-B14F-4D97-AF65-F5344CB8AC3E}">
        <p14:creationId xmlns:p14="http://schemas.microsoft.com/office/powerpoint/2010/main" val="180021609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DBAF8ED-9863-DC1D-B811-8272CA0E68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Principales funcionalidades </a:t>
            </a:r>
            <a:endParaRPr lang="es-EC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D942F396-96A2-BF13-442E-1207AFCADC4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89212" y="1571223"/>
            <a:ext cx="8915400" cy="4507605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s-ES" dirty="0"/>
              <a:t>Menú principal:</a:t>
            </a:r>
          </a:p>
          <a:p>
            <a:r>
              <a:rPr lang="es-ES" dirty="0"/>
              <a:t>Navegación con flechas</a:t>
            </a:r>
          </a:p>
          <a:p>
            <a:r>
              <a:rPr lang="es-ES" dirty="0"/>
              <a:t>Selección con ENTER</a:t>
            </a:r>
          </a:p>
          <a:p>
            <a:pPr marL="0" indent="0">
              <a:buNone/>
            </a:pPr>
            <a:r>
              <a:rPr lang="es-ES" dirty="0"/>
              <a:t>Juego:</a:t>
            </a:r>
          </a:p>
          <a:p>
            <a:r>
              <a:rPr lang="es-ES" dirty="0"/>
              <a:t>Movimiento con flechas</a:t>
            </a:r>
          </a:p>
          <a:p>
            <a:r>
              <a:rPr lang="es-ES" dirty="0"/>
              <a:t>Pausa con tecla “P”</a:t>
            </a:r>
          </a:p>
          <a:p>
            <a:r>
              <a:rPr lang="es-ES" dirty="0"/>
              <a:t>Detección de colisiones</a:t>
            </a:r>
          </a:p>
          <a:p>
            <a:pPr marL="0" indent="0">
              <a:buNone/>
            </a:pPr>
            <a:r>
              <a:rPr lang="es-ES" dirty="0"/>
              <a:t>Fin del juego</a:t>
            </a:r>
          </a:p>
          <a:p>
            <a:r>
              <a:rPr lang="es-ES" dirty="0"/>
              <a:t>Mostrar puntaje</a:t>
            </a:r>
          </a:p>
          <a:p>
            <a:r>
              <a:rPr lang="es-ES" dirty="0"/>
              <a:t>Ingresar nombre</a:t>
            </a:r>
          </a:p>
          <a:p>
            <a:r>
              <a:rPr lang="es-ES" dirty="0"/>
              <a:t>Guardar resultado</a:t>
            </a:r>
          </a:p>
          <a:p>
            <a:pPr marL="0" indent="0">
              <a:buNone/>
            </a:pPr>
            <a:r>
              <a:rPr lang="es-ES" dirty="0"/>
              <a:t>Pantallas adicionales:</a:t>
            </a:r>
          </a:p>
          <a:p>
            <a:r>
              <a:rPr lang="es-ES" dirty="0"/>
              <a:t>Reglas</a:t>
            </a:r>
          </a:p>
          <a:p>
            <a:r>
              <a:rPr lang="es-ES" dirty="0"/>
              <a:t>Puntajes guardados</a:t>
            </a:r>
          </a:p>
        </p:txBody>
      </p:sp>
    </p:spTree>
    <p:extLst>
      <p:ext uri="{BB962C8B-B14F-4D97-AF65-F5344CB8AC3E}">
        <p14:creationId xmlns:p14="http://schemas.microsoft.com/office/powerpoint/2010/main" val="100229886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B95F3C4-FDD5-960E-7182-152EAC1730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Lógica del movimiento</a:t>
            </a:r>
            <a:endParaRPr lang="es-EC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9828A238-3332-F6EF-78D3-CC57F12815F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/>
              <a:t>La serpiente se mueve por coordenadas </a:t>
            </a:r>
          </a:p>
          <a:p>
            <a:r>
              <a:rPr lang="es-ES" dirty="0"/>
              <a:t>Cada movimiento:</a:t>
            </a:r>
          </a:p>
          <a:p>
            <a:pPr lvl="1">
              <a:buFont typeface="+mj-lt"/>
              <a:buAutoNum type="arabicPeriod"/>
            </a:pPr>
            <a:r>
              <a:rPr lang="es-EC" dirty="0"/>
              <a:t>Se calcula una nueva cabeza</a:t>
            </a:r>
          </a:p>
          <a:p>
            <a:pPr lvl="1">
              <a:buFont typeface="+mj-lt"/>
              <a:buAutoNum type="arabicPeriod"/>
            </a:pPr>
            <a:r>
              <a:rPr lang="es-EC" dirty="0"/>
              <a:t>Se inserta al inicio de la lista </a:t>
            </a:r>
          </a:p>
          <a:p>
            <a:pPr lvl="1">
              <a:buFont typeface="+mj-lt"/>
              <a:buAutoNum type="arabicPeriod"/>
            </a:pPr>
            <a:r>
              <a:rPr lang="es-EC" dirty="0"/>
              <a:t>Se elimina la cola si no hay comida</a:t>
            </a:r>
          </a:p>
          <a:p>
            <a:pPr marL="457200" lvl="1" indent="0">
              <a:buNone/>
            </a:pPr>
            <a:endParaRPr lang="es-EC" dirty="0"/>
          </a:p>
          <a:p>
            <a:pPr marL="57150" indent="0">
              <a:buNone/>
            </a:pPr>
            <a:r>
              <a:rPr lang="es-EC" dirty="0"/>
              <a:t>Esto permite simular el crecimiento del cuerpo de forma eficiente</a:t>
            </a:r>
          </a:p>
        </p:txBody>
      </p:sp>
    </p:spTree>
    <p:extLst>
      <p:ext uri="{BB962C8B-B14F-4D97-AF65-F5344CB8AC3E}">
        <p14:creationId xmlns:p14="http://schemas.microsoft.com/office/powerpoint/2010/main" val="247781835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ACC161E-6D83-DAE3-C416-2C2F8D3D0C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Detección de colisiones </a:t>
            </a:r>
            <a:endParaRPr lang="es-EC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33EED22A-6E6E-F4C3-9739-422EB3751B3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s-ES" dirty="0"/>
              <a:t>Se detecta colisión cuando:</a:t>
            </a:r>
          </a:p>
          <a:p>
            <a:r>
              <a:rPr lang="es-ES" dirty="0"/>
              <a:t>La cabeza sale de los limites de la ventana</a:t>
            </a:r>
          </a:p>
          <a:p>
            <a:r>
              <a:rPr lang="es-ES" dirty="0"/>
              <a:t>La cabeza coincide con alguna parte del cuerpo 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s-ES" dirty="0" err="1">
                <a:solidFill>
                  <a:srgbClr val="002060"/>
                </a:solidFill>
              </a:rPr>
              <a:t>If</a:t>
            </a:r>
            <a:r>
              <a:rPr lang="es-ES" dirty="0"/>
              <a:t> </a:t>
            </a:r>
            <a:r>
              <a:rPr lang="es-ES" dirty="0" err="1"/>
              <a:t>nueva_cabeza</a:t>
            </a:r>
            <a:r>
              <a:rPr lang="es-ES" dirty="0"/>
              <a:t> </a:t>
            </a:r>
            <a:r>
              <a:rPr lang="es-ES" dirty="0">
                <a:solidFill>
                  <a:srgbClr val="002060"/>
                </a:solidFill>
              </a:rPr>
              <a:t>in</a:t>
            </a:r>
            <a:r>
              <a:rPr lang="es-ES" dirty="0"/>
              <a:t> </a:t>
            </a:r>
            <a:r>
              <a:rPr lang="es-ES" dirty="0" err="1"/>
              <a:t>self.snake</a:t>
            </a:r>
            <a:r>
              <a:rPr lang="es-ES" dirty="0"/>
              <a:t>:</a:t>
            </a:r>
          </a:p>
          <a:p>
            <a:pPr marL="0" indent="0">
              <a:buNone/>
            </a:pPr>
            <a:r>
              <a:rPr lang="es-EC" dirty="0">
                <a:solidFill>
                  <a:schemeClr val="tx1"/>
                </a:solidFill>
              </a:rPr>
              <a:t>Al ocurrir:</a:t>
            </a:r>
          </a:p>
          <a:p>
            <a:r>
              <a:rPr lang="es-EC" dirty="0">
                <a:solidFill>
                  <a:schemeClr val="tx1"/>
                </a:solidFill>
              </a:rPr>
              <a:t>Se detiene el bucle</a:t>
            </a:r>
          </a:p>
          <a:p>
            <a:r>
              <a:rPr lang="es-EC" dirty="0">
                <a:solidFill>
                  <a:schemeClr val="tx1"/>
                </a:solidFill>
              </a:rPr>
              <a:t>Se muestra la pantalla de guardado </a:t>
            </a:r>
          </a:p>
        </p:txBody>
      </p:sp>
    </p:spTree>
    <p:extLst>
      <p:ext uri="{BB962C8B-B14F-4D97-AF65-F5344CB8AC3E}">
        <p14:creationId xmlns:p14="http://schemas.microsoft.com/office/powerpoint/2010/main" val="2410763696"/>
      </p:ext>
    </p:extLst>
  </p:cSld>
  <p:clrMapOvr>
    <a:masterClrMapping/>
  </p:clrMapOvr>
</p:sld>
</file>

<file path=ppt/theme/theme1.xml><?xml version="1.0" encoding="utf-8"?>
<a:theme xmlns:a="http://schemas.openxmlformats.org/drawingml/2006/main" name="Espiral">
  <a:themeElements>
    <a:clrScheme name="Espiral">
      <a:dk1>
        <a:sysClr val="windowText" lastClr="000000"/>
      </a:dk1>
      <a:lt1>
        <a:sysClr val="window" lastClr="FFFFFF"/>
      </a:lt1>
      <a:dk2>
        <a:srgbClr val="766F54"/>
      </a:dk2>
      <a:lt2>
        <a:srgbClr val="E3EACF"/>
      </a:lt2>
      <a:accent1>
        <a:srgbClr val="A53010"/>
      </a:accent1>
      <a:accent2>
        <a:srgbClr val="DE7E18"/>
      </a:accent2>
      <a:accent3>
        <a:srgbClr val="9F8351"/>
      </a:accent3>
      <a:accent4>
        <a:srgbClr val="728653"/>
      </a:accent4>
      <a:accent5>
        <a:srgbClr val="92AA4C"/>
      </a:accent5>
      <a:accent6>
        <a:srgbClr val="6AAC91"/>
      </a:accent6>
      <a:hlink>
        <a:srgbClr val="FB4A18"/>
      </a:hlink>
      <a:folHlink>
        <a:srgbClr val="FB9318"/>
      </a:folHlink>
    </a:clrScheme>
    <a:fontScheme name="Espiral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Espiral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24B1A44C-C006-48B2-A4D7-E5549B3D8CD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Wisp</Template>
  <TotalTime>40</TotalTime>
  <Words>536</Words>
  <Application>Microsoft Office PowerPoint</Application>
  <PresentationFormat>Panorámica</PresentationFormat>
  <Paragraphs>120</Paragraphs>
  <Slides>15</Slides>
  <Notes>0</Notes>
  <HiddenSlides>0</HiddenSlides>
  <MMClips>1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15</vt:i4>
      </vt:variant>
    </vt:vector>
  </HeadingPairs>
  <TitlesOfParts>
    <vt:vector size="19" baseType="lpstr">
      <vt:lpstr>Arial</vt:lpstr>
      <vt:lpstr>Century Gothic</vt:lpstr>
      <vt:lpstr>Wingdings 3</vt:lpstr>
      <vt:lpstr>Espiral</vt:lpstr>
      <vt:lpstr>Desarrollo del juego Snake en Python con Tkinter</vt:lpstr>
      <vt:lpstr>Problema a resolver:</vt:lpstr>
      <vt:lpstr>Análisis del problema</vt:lpstr>
      <vt:lpstr>Herramientas utilizadas</vt:lpstr>
      <vt:lpstr>Estructura general del código</vt:lpstr>
      <vt:lpstr>Tipos de variables y estructuras utilizadas </vt:lpstr>
      <vt:lpstr>Principales funcionalidades </vt:lpstr>
      <vt:lpstr>Lógica del movimiento</vt:lpstr>
      <vt:lpstr>Detección de colisiones </vt:lpstr>
      <vt:lpstr>Diagramas de flujo </vt:lpstr>
      <vt:lpstr>Diagramas de flujo</vt:lpstr>
      <vt:lpstr>Video demostrativo + URL De Github</vt:lpstr>
      <vt:lpstr>¿Cómo se llegó a la solución?</vt:lpstr>
      <vt:lpstr>Objetivo final del programa</vt:lpstr>
      <vt:lpstr>Conclusión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CHRISTOPHER TIPANTOCTA TOSCANO</dc:creator>
  <cp:lastModifiedBy>CHRISTOPHER TIPANTOCTA TOSCANO</cp:lastModifiedBy>
  <cp:revision>3</cp:revision>
  <dcterms:created xsi:type="dcterms:W3CDTF">2025-12-23T00:13:38Z</dcterms:created>
  <dcterms:modified xsi:type="dcterms:W3CDTF">2025-12-23T01:23:55Z</dcterms:modified>
</cp:coreProperties>
</file>

<file path=docProps/thumbnail.jpeg>
</file>